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8"/>
  </p:notesMasterIdLst>
  <p:sldIdLst>
    <p:sldId id="261" r:id="rId2"/>
    <p:sldId id="256" r:id="rId3"/>
    <p:sldId id="257" r:id="rId4"/>
    <p:sldId id="258"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DCDC"/>
    <a:srgbClr val="34E4E4"/>
    <a:srgbClr val="17BDD3"/>
    <a:srgbClr val="000000"/>
    <a:srgbClr val="0DC4DD"/>
    <a:srgbClr val="00B0F0"/>
    <a:srgbClr val="43D5F7"/>
    <a:srgbClr val="7DDDFF"/>
    <a:srgbClr val="01BCFF"/>
    <a:srgbClr val="18F7F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470" autoAdjust="0"/>
    <p:restoredTop sz="94524" autoAdjust="0"/>
  </p:normalViewPr>
  <p:slideViewPr>
    <p:cSldViewPr>
      <p:cViewPr>
        <p:scale>
          <a:sx n="90" d="100"/>
          <a:sy n="90" d="100"/>
        </p:scale>
        <p:origin x="-96" y="-372"/>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AB6F42-6A1C-471D-B6D2-327927E5B776}" type="datetimeFigureOut">
              <a:rPr lang="en-US" smtClean="0"/>
              <a:pPr/>
              <a:t>12/7/2018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0E4504-F789-4E99-A5C5-A577173A94E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E0E4504-F789-4E99-A5C5-A577173A94E7}"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2"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7CF1C9B-E4A9-49AA-929E-3D2624D01860}" type="datetimeFigureOut">
              <a:rPr lang="en-US" smtClean="0"/>
              <a:pPr/>
              <a:t>12/7/2018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C732F-7FEC-4FBE-A608-22D5B639ADEA}" type="slidenum">
              <a:rPr lang="en-GB" smtClean="0"/>
              <a:pPr/>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F1C9B-E4A9-49AA-929E-3D2624D01860}" type="datetimeFigureOut">
              <a:rPr lang="en-US" smtClean="0"/>
              <a:pPr/>
              <a:t>12/7/2018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C732F-7FEC-4FBE-A608-22D5B639ADE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9"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1"/>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1"/>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F1C9B-E4A9-49AA-929E-3D2624D01860}" type="datetimeFigureOut">
              <a:rPr lang="en-US" smtClean="0"/>
              <a:pPr/>
              <a:t>12/7/2018</a:t>
            </a:fld>
            <a:endParaRPr lang="en-GB"/>
          </a:p>
        </p:txBody>
      </p:sp>
      <p:sp>
        <p:nvSpPr>
          <p:cNvPr id="5" name="Footer Placeholder 4"/>
          <p:cNvSpPr>
            <a:spLocks noGrp="1"/>
          </p:cNvSpPr>
          <p:nvPr>
            <p:ph type="ftr" sz="quarter" idx="11"/>
          </p:nvPr>
        </p:nvSpPr>
        <p:spPr>
          <a:xfrm>
            <a:off x="2640598" y="6377460"/>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B04C732F-7FEC-4FBE-A608-22D5B639ADE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F1C9B-E4A9-49AA-929E-3D2624D01860}" type="datetimeFigureOut">
              <a:rPr lang="en-US" smtClean="0"/>
              <a:pPr/>
              <a:t>12/7/2018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C732F-7FEC-4FBE-A608-22D5B639ADE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F1C9B-E4A9-49AA-929E-3D2624D01860}" type="datetimeFigureOut">
              <a:rPr lang="en-US" smtClean="0"/>
              <a:pPr/>
              <a:t>12/7/2018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C732F-7FEC-4FBE-A608-22D5B639ADE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F1C9B-E4A9-49AA-929E-3D2624D01860}" type="datetimeFigureOut">
              <a:rPr lang="en-US" smtClean="0"/>
              <a:pPr/>
              <a:t>12/7/2018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4C732F-7FEC-4FBE-A608-22D5B639ADE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698988"/>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1"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698988"/>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F1C9B-E4A9-49AA-929E-3D2624D01860}" type="datetimeFigureOut">
              <a:rPr lang="en-US" smtClean="0"/>
              <a:pPr/>
              <a:t>12/7/2018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4C732F-7FEC-4FBE-A608-22D5B639ADE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F1C9B-E4A9-49AA-929E-3D2624D01860}" type="datetimeFigureOut">
              <a:rPr lang="en-US" smtClean="0"/>
              <a:pPr/>
              <a:t>12/7/2018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4C732F-7FEC-4FBE-A608-22D5B639ADE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F1C9B-E4A9-49AA-929E-3D2624D01860}" type="datetimeFigureOut">
              <a:rPr lang="en-US" smtClean="0"/>
              <a:pPr/>
              <a:t>12/7/2018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4C732F-7FEC-4FBE-A608-22D5B639ADE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9"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8" y="1743134"/>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9"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F1C9B-E4A9-49AA-929E-3D2624D01860}" type="datetimeFigureOut">
              <a:rPr lang="en-US" smtClean="0"/>
              <a:pPr/>
              <a:t>12/7/2018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4C732F-7FEC-4FBE-A608-22D5B639ADEA}" type="slidenum">
              <a:rPr lang="en-GB" smtClean="0"/>
              <a:pPr/>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3" y="155448"/>
            <a:ext cx="2525151"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6"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7CF1C9B-E4A9-49AA-929E-3D2624D01860}" type="datetimeFigureOut">
              <a:rPr lang="en-US" smtClean="0"/>
              <a:pPr/>
              <a:t>12/7/2018</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B04C732F-7FEC-4FBE-A608-22D5B639ADE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2" y="1"/>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1"/>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2"/>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7CF1C9B-E4A9-49AA-929E-3D2624D01860}" type="datetimeFigureOut">
              <a:rPr lang="en-US" smtClean="0"/>
              <a:pPr/>
              <a:t>12/7/2018</a:t>
            </a:fld>
            <a:endParaRPr lang="en-GB"/>
          </a:p>
        </p:txBody>
      </p:sp>
      <p:sp>
        <p:nvSpPr>
          <p:cNvPr id="5" name="Footer Placeholder 4"/>
          <p:cNvSpPr>
            <a:spLocks noGrp="1"/>
          </p:cNvSpPr>
          <p:nvPr>
            <p:ph type="ftr" sz="quarter" idx="3"/>
          </p:nvPr>
        </p:nvSpPr>
        <p:spPr>
          <a:xfrm>
            <a:off x="2640598"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04C732F-7FEC-4FBE-A608-22D5B639ADEA}"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916832"/>
            <a:ext cx="7704856" cy="1673352"/>
          </a:xfrm>
        </p:spPr>
        <p:txBody>
          <a:bodyPr>
            <a:normAutofit fontScale="90000"/>
          </a:bodyPr>
          <a:lstStyle/>
          <a:p>
            <a:pPr algn="ctr"/>
            <a:r>
              <a:rPr lang="en-GB" dirty="0" smtClean="0">
                <a:solidFill>
                  <a:srgbClr val="2CDCDC"/>
                </a:solidFill>
                <a:latin typeface="Algerian" pitchFamily="82" charset="0"/>
              </a:rPr>
              <a:t>Welcome to our Internet safety </a:t>
            </a:r>
            <a:r>
              <a:rPr lang="en-GB" dirty="0" err="1" smtClean="0">
                <a:solidFill>
                  <a:srgbClr val="2CDCDC"/>
                </a:solidFill>
                <a:latin typeface="Algerian" pitchFamily="82" charset="0"/>
              </a:rPr>
              <a:t>powerpoint</a:t>
            </a:r>
            <a:r>
              <a:rPr lang="en-GB" dirty="0" smtClean="0">
                <a:solidFill>
                  <a:srgbClr val="2CDCDC"/>
                </a:solidFill>
                <a:latin typeface="Algerian" pitchFamily="82" charset="0"/>
              </a:rPr>
              <a:t> presentation</a:t>
            </a:r>
            <a:endParaRPr lang="en-GB" dirty="0">
              <a:solidFill>
                <a:srgbClr val="2CDCDC"/>
              </a:solidFill>
              <a:latin typeface="Algerian" pitchFamily="82" charset="0"/>
            </a:endParaRPr>
          </a:p>
        </p:txBody>
      </p:sp>
      <p:sp>
        <p:nvSpPr>
          <p:cNvPr id="3" name="Subtitle 2"/>
          <p:cNvSpPr>
            <a:spLocks noGrp="1"/>
          </p:cNvSpPr>
          <p:nvPr>
            <p:ph type="subTitle" idx="1"/>
          </p:nvPr>
        </p:nvSpPr>
        <p:spPr>
          <a:xfrm>
            <a:off x="9828584" y="4365104"/>
            <a:ext cx="216024" cy="333751"/>
          </a:xfrm>
        </p:spPr>
        <p:txBody>
          <a:bodyPr>
            <a:normAutofit/>
          </a:bodyPr>
          <a:lstStyle/>
          <a:p>
            <a:endParaRPr lang="en-GB"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7356" y="500042"/>
            <a:ext cx="5572164" cy="857256"/>
          </a:xfrm>
        </p:spPr>
        <p:txBody>
          <a:bodyPr>
            <a:normAutofit/>
          </a:bodyPr>
          <a:lstStyle/>
          <a:p>
            <a:pPr algn="ctr"/>
            <a:r>
              <a:rPr lang="en-GB" dirty="0" smtClean="0">
                <a:solidFill>
                  <a:srgbClr val="18F7FC"/>
                </a:solidFill>
                <a:latin typeface="Algerian" pitchFamily="82" charset="0"/>
              </a:rPr>
              <a:t>Cyber Bullying!</a:t>
            </a:r>
            <a:endParaRPr lang="en-GB" dirty="0">
              <a:solidFill>
                <a:srgbClr val="18F7FC"/>
              </a:solidFill>
              <a:latin typeface="Algerian" pitchFamily="82" charset="0"/>
            </a:endParaRPr>
          </a:p>
        </p:txBody>
      </p:sp>
      <p:sp>
        <p:nvSpPr>
          <p:cNvPr id="6" name="TextBox 5"/>
          <p:cNvSpPr txBox="1"/>
          <p:nvPr/>
        </p:nvSpPr>
        <p:spPr>
          <a:xfrm>
            <a:off x="428597" y="1785926"/>
            <a:ext cx="3286148" cy="3323987"/>
          </a:xfrm>
          <a:prstGeom prst="rect">
            <a:avLst/>
          </a:prstGeom>
          <a:noFill/>
        </p:spPr>
        <p:txBody>
          <a:bodyPr wrap="square" rtlCol="0">
            <a:spAutoFit/>
          </a:bodyPr>
          <a:lstStyle/>
          <a:p>
            <a:r>
              <a:rPr lang="en-GB" sz="2400" dirty="0" smtClean="0">
                <a:solidFill>
                  <a:srgbClr val="C01A16"/>
                </a:solidFill>
              </a:rPr>
              <a:t>What is cyber-bullying?</a:t>
            </a:r>
          </a:p>
          <a:p>
            <a:r>
              <a:rPr lang="en-GB" sz="2400" dirty="0" smtClean="0"/>
              <a:t>Cyber-bullying is the use of electronic devices to harm and bully people around you.</a:t>
            </a:r>
          </a:p>
          <a:p>
            <a:r>
              <a:rPr lang="en-GB" sz="2400" dirty="0" smtClean="0"/>
              <a:t> An example of this is by sending threats and intimidating messages.</a:t>
            </a:r>
          </a:p>
          <a:p>
            <a:endParaRPr lang="en-GB" dirty="0"/>
          </a:p>
        </p:txBody>
      </p:sp>
      <p:sp>
        <p:nvSpPr>
          <p:cNvPr id="7" name="TextBox 6"/>
          <p:cNvSpPr txBox="1"/>
          <p:nvPr/>
        </p:nvSpPr>
        <p:spPr>
          <a:xfrm>
            <a:off x="5000628" y="1785926"/>
            <a:ext cx="3357587" cy="2008242"/>
          </a:xfrm>
          <a:prstGeom prst="rect">
            <a:avLst/>
          </a:prstGeom>
          <a:noFill/>
        </p:spPr>
        <p:txBody>
          <a:bodyPr wrap="square" rtlCol="0">
            <a:spAutoFit/>
          </a:bodyPr>
          <a:lstStyle/>
          <a:p>
            <a:r>
              <a:rPr lang="en-GB" sz="2400" dirty="0" smtClean="0"/>
              <a:t>Cyber-bullying can also take place when a bully spreads rumors and give others false claims of you.</a:t>
            </a:r>
            <a:endParaRPr lang="en-GB" sz="2400" dirty="0"/>
          </a:p>
        </p:txBody>
      </p:sp>
      <p:pic>
        <p:nvPicPr>
          <p:cNvPr id="10" name="Picture 6" descr="Image result for report cyberbullying"/>
          <p:cNvPicPr>
            <a:picLocks noChangeAspect="1" noChangeArrowheads="1"/>
          </p:cNvPicPr>
          <p:nvPr/>
        </p:nvPicPr>
        <p:blipFill>
          <a:blip r:embed="rId3" cstate="print"/>
          <a:srcRect/>
          <a:stretch>
            <a:fillRect/>
          </a:stretch>
        </p:blipFill>
        <p:spPr bwMode="auto">
          <a:xfrm>
            <a:off x="5357819" y="4214819"/>
            <a:ext cx="2428892" cy="2390773"/>
          </a:xfrm>
          <a:prstGeom prst="rect">
            <a:avLst/>
          </a:prstGeom>
          <a:noFill/>
        </p:spPr>
      </p:pic>
    </p:spTree>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3108" y="428605"/>
            <a:ext cx="5072099" cy="928694"/>
          </a:xfrm>
        </p:spPr>
        <p:txBody>
          <a:bodyPr/>
          <a:lstStyle/>
          <a:p>
            <a:pPr algn="ctr"/>
            <a:r>
              <a:rPr lang="en-GB" u="sng" dirty="0" smtClean="0">
                <a:solidFill>
                  <a:srgbClr val="18F7FC"/>
                </a:solidFill>
                <a:latin typeface="Agency FB" pitchFamily="34" charset="0"/>
              </a:rPr>
              <a:t>Online Safety</a:t>
            </a:r>
            <a:endParaRPr lang="en-GB" u="sng" dirty="0">
              <a:solidFill>
                <a:srgbClr val="18F7FC"/>
              </a:solidFill>
              <a:latin typeface="Agency FB" pitchFamily="34" charset="0"/>
            </a:endParaRPr>
          </a:p>
        </p:txBody>
      </p:sp>
      <p:pic>
        <p:nvPicPr>
          <p:cNvPr id="1030" name="Picture 6" descr="Image result for cyber bullying"/>
          <p:cNvPicPr>
            <a:picLocks noChangeAspect="1" noChangeArrowheads="1"/>
          </p:cNvPicPr>
          <p:nvPr/>
        </p:nvPicPr>
        <p:blipFill>
          <a:blip r:embed="rId2" cstate="print"/>
          <a:srcRect/>
          <a:stretch>
            <a:fillRect/>
          </a:stretch>
        </p:blipFill>
        <p:spPr bwMode="auto">
          <a:xfrm>
            <a:off x="428596" y="571480"/>
            <a:ext cx="2571768" cy="1857388"/>
          </a:xfrm>
          <a:prstGeom prst="rect">
            <a:avLst/>
          </a:prstGeom>
          <a:noFill/>
        </p:spPr>
      </p:pic>
      <p:sp>
        <p:nvSpPr>
          <p:cNvPr id="8" name="TextBox 7"/>
          <p:cNvSpPr txBox="1"/>
          <p:nvPr/>
        </p:nvSpPr>
        <p:spPr>
          <a:xfrm>
            <a:off x="5929321" y="1428736"/>
            <a:ext cx="3071835" cy="1631216"/>
          </a:xfrm>
          <a:prstGeom prst="rect">
            <a:avLst/>
          </a:prstGeom>
          <a:noFill/>
        </p:spPr>
        <p:txBody>
          <a:bodyPr wrap="square" rtlCol="0">
            <a:spAutoFit/>
          </a:bodyPr>
          <a:lstStyle/>
          <a:p>
            <a:r>
              <a:rPr lang="en-GB" sz="2000" dirty="0" smtClean="0"/>
              <a:t>Being safe when using the internet or social apps is extremely important as anyone can hack into your device easily.</a:t>
            </a:r>
            <a:endParaRPr lang="en-GB" sz="2000" dirty="0"/>
          </a:p>
        </p:txBody>
      </p:sp>
      <p:sp>
        <p:nvSpPr>
          <p:cNvPr id="10" name="TextBox 9"/>
          <p:cNvSpPr txBox="1"/>
          <p:nvPr/>
        </p:nvSpPr>
        <p:spPr>
          <a:xfrm>
            <a:off x="357158" y="2643182"/>
            <a:ext cx="3214711" cy="3970318"/>
          </a:xfrm>
          <a:prstGeom prst="rect">
            <a:avLst/>
          </a:prstGeom>
          <a:noFill/>
        </p:spPr>
        <p:txBody>
          <a:bodyPr wrap="square" rtlCol="0">
            <a:spAutoFit/>
          </a:bodyPr>
          <a:lstStyle/>
          <a:p>
            <a:r>
              <a:rPr lang="en-GB" dirty="0" smtClean="0">
                <a:solidFill>
                  <a:srgbClr val="18F7FC"/>
                </a:solidFill>
              </a:rPr>
              <a:t>How to be safe online:</a:t>
            </a:r>
            <a:endParaRPr lang="en-GB" dirty="0" smtClean="0"/>
          </a:p>
          <a:p>
            <a:r>
              <a:rPr lang="en-GB" dirty="0">
                <a:solidFill>
                  <a:srgbClr val="C01A16"/>
                </a:solidFill>
              </a:rPr>
              <a:t>- Don’t post any personal information online </a:t>
            </a:r>
            <a:r>
              <a:rPr lang="en-GB" dirty="0" smtClean="0">
                <a:solidFill>
                  <a:srgbClr val="C01A16"/>
                </a:solidFill>
              </a:rPr>
              <a:t>( </a:t>
            </a:r>
            <a:r>
              <a:rPr lang="en-GB" dirty="0">
                <a:solidFill>
                  <a:srgbClr val="C01A16"/>
                </a:solidFill>
              </a:rPr>
              <a:t>like your address, email address or mobile </a:t>
            </a:r>
            <a:r>
              <a:rPr lang="en-GB" dirty="0" smtClean="0">
                <a:solidFill>
                  <a:srgbClr val="C01A16"/>
                </a:solidFill>
              </a:rPr>
              <a:t>number).</a:t>
            </a:r>
          </a:p>
          <a:p>
            <a:pPr>
              <a:buFontTx/>
              <a:buChar char="-"/>
            </a:pPr>
            <a:r>
              <a:rPr lang="en-GB" dirty="0" smtClean="0">
                <a:solidFill>
                  <a:srgbClr val="C01A16"/>
                </a:solidFill>
              </a:rPr>
              <a:t>Think </a:t>
            </a:r>
            <a:r>
              <a:rPr lang="en-GB" dirty="0">
                <a:solidFill>
                  <a:srgbClr val="C01A16"/>
                </a:solidFill>
              </a:rPr>
              <a:t>carefully before posting pictures or videos of </a:t>
            </a:r>
            <a:r>
              <a:rPr lang="en-GB" dirty="0" smtClean="0">
                <a:solidFill>
                  <a:srgbClr val="C01A16"/>
                </a:solidFill>
              </a:rPr>
              <a:t>yourself. Anyone can download these pictures and then they won’t be yours anymore.</a:t>
            </a:r>
            <a:r>
              <a:rPr lang="en-GB" dirty="0">
                <a:solidFill>
                  <a:srgbClr val="C01A16"/>
                </a:solidFill>
              </a:rPr>
              <a:t> </a:t>
            </a:r>
            <a:endParaRPr lang="en-GB" dirty="0" smtClean="0">
              <a:solidFill>
                <a:srgbClr val="C01A16"/>
              </a:solidFill>
            </a:endParaRPr>
          </a:p>
          <a:p>
            <a:pPr>
              <a:buFontTx/>
              <a:buChar char="-"/>
            </a:pPr>
            <a:r>
              <a:rPr lang="en-GB" dirty="0" smtClean="0">
                <a:solidFill>
                  <a:srgbClr val="C01A16"/>
                </a:solidFill>
              </a:rPr>
              <a:t>Don’t be friends with </a:t>
            </a:r>
            <a:r>
              <a:rPr lang="en-GB" dirty="0">
                <a:solidFill>
                  <a:srgbClr val="C01A16"/>
                </a:solidFill>
              </a:rPr>
              <a:t>people you don’t </a:t>
            </a:r>
            <a:r>
              <a:rPr lang="en-GB" dirty="0" smtClean="0">
                <a:solidFill>
                  <a:srgbClr val="C01A16"/>
                </a:solidFill>
              </a:rPr>
              <a:t>know.</a:t>
            </a:r>
          </a:p>
          <a:p>
            <a:r>
              <a:rPr lang="en-GB" dirty="0" smtClean="0">
                <a:solidFill>
                  <a:srgbClr val="C01A16"/>
                </a:solidFill>
              </a:rPr>
              <a:t>-</a:t>
            </a:r>
            <a:r>
              <a:rPr lang="en-GB" dirty="0">
                <a:solidFill>
                  <a:srgbClr val="C01A16"/>
                </a:solidFill>
              </a:rPr>
              <a:t> Never give out your </a:t>
            </a:r>
            <a:r>
              <a:rPr lang="en-GB" dirty="0" smtClean="0">
                <a:solidFill>
                  <a:srgbClr val="C01A16"/>
                </a:solidFill>
              </a:rPr>
              <a:t>passwords!</a:t>
            </a:r>
            <a:endParaRPr lang="en-GB" dirty="0">
              <a:solidFill>
                <a:srgbClr val="C01A16"/>
              </a:solidFill>
            </a:endParaRPr>
          </a:p>
        </p:txBody>
      </p:sp>
      <p:sp>
        <p:nvSpPr>
          <p:cNvPr id="11" name="TextBox 10"/>
          <p:cNvSpPr txBox="1"/>
          <p:nvPr/>
        </p:nvSpPr>
        <p:spPr>
          <a:xfrm>
            <a:off x="6000760" y="3714753"/>
            <a:ext cx="2857520" cy="2862322"/>
          </a:xfrm>
          <a:prstGeom prst="rect">
            <a:avLst/>
          </a:prstGeom>
          <a:noFill/>
        </p:spPr>
        <p:txBody>
          <a:bodyPr wrap="square" rtlCol="0">
            <a:spAutoFit/>
          </a:bodyPr>
          <a:lstStyle/>
          <a:p>
            <a:r>
              <a:rPr lang="en-GB" dirty="0" smtClean="0"/>
              <a:t>Currently, snapchat is one of the most dangerous social websites. If you do not turn off your location, anyone can see where you live.</a:t>
            </a:r>
          </a:p>
          <a:p>
            <a:r>
              <a:rPr lang="en-GB" dirty="0" smtClean="0">
                <a:solidFill>
                  <a:srgbClr val="C01A16"/>
                </a:solidFill>
              </a:rPr>
              <a:t>So, basically, you could see where people were living in your country! This is extremely dangerous!</a:t>
            </a:r>
            <a:endParaRPr lang="en-GB" dirty="0">
              <a:solidFill>
                <a:srgbClr val="C01A16"/>
              </a:solidFill>
            </a:endParaRPr>
          </a:p>
        </p:txBody>
      </p:sp>
      <p:pic>
        <p:nvPicPr>
          <p:cNvPr id="1034" name="Picture 10" descr="Related image"/>
          <p:cNvPicPr>
            <a:picLocks noChangeAspect="1" noChangeArrowheads="1"/>
          </p:cNvPicPr>
          <p:nvPr/>
        </p:nvPicPr>
        <p:blipFill>
          <a:blip r:embed="rId3" cstate="print"/>
          <a:srcRect/>
          <a:stretch>
            <a:fillRect/>
          </a:stretch>
        </p:blipFill>
        <p:spPr bwMode="auto">
          <a:xfrm>
            <a:off x="3214678" y="2071679"/>
            <a:ext cx="2643207" cy="1428760"/>
          </a:xfrm>
          <a:prstGeom prst="rect">
            <a:avLst/>
          </a:prstGeom>
          <a:noFill/>
        </p:spPr>
      </p:pic>
    </p:spTree>
  </p:cSld>
  <p:clrMapOvr>
    <a:masterClrMapping/>
  </p:clrMapOvr>
  <p:transition spd="med">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0167" y="357166"/>
            <a:ext cx="6429420" cy="928694"/>
          </a:xfrm>
        </p:spPr>
        <p:txBody>
          <a:bodyPr/>
          <a:lstStyle/>
          <a:p>
            <a:pPr algn="ctr"/>
            <a:r>
              <a:rPr lang="en-GB" u="sng" dirty="0" smtClean="0">
                <a:solidFill>
                  <a:srgbClr val="18F7FC"/>
                </a:solidFill>
                <a:latin typeface="Agency FB" pitchFamily="34" charset="0"/>
              </a:rPr>
              <a:t>Report Cyber-Bullying!</a:t>
            </a:r>
            <a:endParaRPr lang="en-GB" u="sng" dirty="0">
              <a:solidFill>
                <a:srgbClr val="18F7FC"/>
              </a:solidFill>
              <a:latin typeface="Agency FB" pitchFamily="34" charset="0"/>
            </a:endParaRPr>
          </a:p>
        </p:txBody>
      </p:sp>
      <p:sp>
        <p:nvSpPr>
          <p:cNvPr id="4" name="TextBox 3"/>
          <p:cNvSpPr txBox="1"/>
          <p:nvPr/>
        </p:nvSpPr>
        <p:spPr>
          <a:xfrm>
            <a:off x="2928926" y="1428736"/>
            <a:ext cx="3286148" cy="3046988"/>
          </a:xfrm>
          <a:prstGeom prst="rect">
            <a:avLst/>
          </a:prstGeom>
          <a:noFill/>
        </p:spPr>
        <p:txBody>
          <a:bodyPr wrap="square" rtlCol="0">
            <a:spAutoFit/>
          </a:bodyPr>
          <a:lstStyle/>
          <a:p>
            <a:r>
              <a:rPr lang="en-GB" sz="2400" dirty="0" smtClean="0"/>
              <a:t>If you are being bullied online or at school wherever it is, tell a responsible adult who will deal with it properly.</a:t>
            </a:r>
          </a:p>
          <a:p>
            <a:r>
              <a:rPr lang="en-GB" sz="2400" dirty="0" smtClean="0"/>
              <a:t>Do </a:t>
            </a:r>
            <a:r>
              <a:rPr lang="en-GB" sz="2400" dirty="0" smtClean="0">
                <a:solidFill>
                  <a:srgbClr val="FF0000"/>
                </a:solidFill>
              </a:rPr>
              <a:t>NOT </a:t>
            </a:r>
            <a:r>
              <a:rPr lang="en-GB" sz="2400" dirty="0" smtClean="0"/>
              <a:t>let the bully get away with what he/she is doing!</a:t>
            </a:r>
            <a:endParaRPr lang="en-GB" sz="2400" dirty="0"/>
          </a:p>
        </p:txBody>
      </p:sp>
      <p:pic>
        <p:nvPicPr>
          <p:cNvPr id="17410" name="Picture 2" descr="Image result for report cyberbullying"/>
          <p:cNvPicPr>
            <a:picLocks noChangeAspect="1" noChangeArrowheads="1"/>
          </p:cNvPicPr>
          <p:nvPr/>
        </p:nvPicPr>
        <p:blipFill>
          <a:blip r:embed="rId2" cstate="print"/>
          <a:srcRect/>
          <a:stretch>
            <a:fillRect/>
          </a:stretch>
        </p:blipFill>
        <p:spPr bwMode="auto">
          <a:xfrm>
            <a:off x="142844" y="1357298"/>
            <a:ext cx="2500331" cy="2219326"/>
          </a:xfrm>
          <a:prstGeom prst="rect">
            <a:avLst/>
          </a:prstGeom>
          <a:noFill/>
        </p:spPr>
      </p:pic>
      <p:pic>
        <p:nvPicPr>
          <p:cNvPr id="17412" name="Picture 4" descr="Related image"/>
          <p:cNvPicPr>
            <a:picLocks noChangeAspect="1" noChangeArrowheads="1"/>
          </p:cNvPicPr>
          <p:nvPr/>
        </p:nvPicPr>
        <p:blipFill>
          <a:blip r:embed="rId3" cstate="print"/>
          <a:srcRect/>
          <a:stretch>
            <a:fillRect/>
          </a:stretch>
        </p:blipFill>
        <p:spPr bwMode="auto">
          <a:xfrm>
            <a:off x="6500826" y="1357298"/>
            <a:ext cx="2448295" cy="2268524"/>
          </a:xfrm>
          <a:prstGeom prst="rect">
            <a:avLst/>
          </a:prstGeom>
          <a:noFill/>
        </p:spPr>
      </p:pic>
      <p:pic>
        <p:nvPicPr>
          <p:cNvPr id="8" name="Picture 2" descr="Related image"/>
          <p:cNvPicPr>
            <a:picLocks noChangeAspect="1" noChangeArrowheads="1"/>
          </p:cNvPicPr>
          <p:nvPr/>
        </p:nvPicPr>
        <p:blipFill>
          <a:blip r:embed="rId4" cstate="print"/>
          <a:srcRect/>
          <a:stretch>
            <a:fillRect/>
          </a:stretch>
        </p:blipFill>
        <p:spPr bwMode="auto">
          <a:xfrm>
            <a:off x="2714612" y="4714884"/>
            <a:ext cx="3286148" cy="2000264"/>
          </a:xfrm>
          <a:prstGeom prst="rect">
            <a:avLst/>
          </a:prstGeom>
          <a:noFill/>
        </p:spPr>
      </p:pic>
    </p:spTree>
  </p:cSld>
  <p:clrMapOvr>
    <a:masterClrMapping/>
  </p:clrMapOvr>
  <p:transition spd="slow">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2CDCDC"/>
                </a:solidFill>
                <a:latin typeface="Algerian" pitchFamily="82" charset="0"/>
              </a:rPr>
              <a:t>TYPES OF HACKERS !</a:t>
            </a:r>
            <a:endParaRPr lang="en-GB" dirty="0">
              <a:solidFill>
                <a:srgbClr val="2CDCDC"/>
              </a:solidFill>
              <a:latin typeface="Algerian" pitchFamily="82" charset="0"/>
            </a:endParaRPr>
          </a:p>
        </p:txBody>
      </p:sp>
      <p:sp>
        <p:nvSpPr>
          <p:cNvPr id="3" name="Subtitle 2"/>
          <p:cNvSpPr>
            <a:spLocks noGrp="1"/>
          </p:cNvSpPr>
          <p:nvPr>
            <p:ph sz="half" idx="1"/>
          </p:nvPr>
        </p:nvSpPr>
        <p:spPr>
          <a:xfrm>
            <a:off x="251520" y="2204864"/>
            <a:ext cx="4038600" cy="3312368"/>
          </a:xfrm>
        </p:spPr>
        <p:txBody>
          <a:bodyPr>
            <a:normAutofit fontScale="70000" lnSpcReduction="20000"/>
          </a:bodyPr>
          <a:lstStyle/>
          <a:p>
            <a:pPr>
              <a:buNone/>
            </a:pPr>
            <a:r>
              <a:rPr lang="en-GB" b="1" dirty="0" smtClean="0">
                <a:solidFill>
                  <a:srgbClr val="34E4E4"/>
                </a:solidFill>
                <a:latin typeface="Open Sans"/>
              </a:rPr>
              <a:t>     Black </a:t>
            </a:r>
            <a:r>
              <a:rPr lang="en-GB" b="1" dirty="0" smtClean="0">
                <a:solidFill>
                  <a:srgbClr val="34E4E4"/>
                </a:solidFill>
                <a:latin typeface="Open Sans"/>
              </a:rPr>
              <a:t>Hat</a:t>
            </a:r>
            <a:r>
              <a:rPr lang="en-GB" dirty="0" smtClean="0">
                <a:solidFill>
                  <a:srgbClr val="34E4E4"/>
                </a:solidFill>
                <a:latin typeface="Open Sans"/>
              </a:rPr>
              <a:t> – </a:t>
            </a:r>
            <a:r>
              <a:rPr lang="en-GB" dirty="0" smtClean="0">
                <a:solidFill>
                  <a:srgbClr val="FF0000"/>
                </a:solidFill>
                <a:latin typeface="Open Sans"/>
              </a:rPr>
              <a:t>Also known as crackers, these are the men and women you hear about in the news. They find banks or other companies with weak security and steal money or credit card information. The surprising truth about their methods of attack is that they often use common hacking practices they learned early on.</a:t>
            </a:r>
            <a:endParaRPr lang="en-GB" dirty="0">
              <a:solidFill>
                <a:srgbClr val="FF0000"/>
              </a:solidFill>
            </a:endParaRPr>
          </a:p>
        </p:txBody>
      </p:sp>
      <p:sp>
        <p:nvSpPr>
          <p:cNvPr id="7" name="Content Placeholder 6"/>
          <p:cNvSpPr>
            <a:spLocks noGrp="1"/>
          </p:cNvSpPr>
          <p:nvPr>
            <p:ph sz="half" idx="2"/>
          </p:nvPr>
        </p:nvSpPr>
        <p:spPr>
          <a:xfrm>
            <a:off x="4860032" y="2234184"/>
            <a:ext cx="4038600" cy="4623816"/>
          </a:xfrm>
        </p:spPr>
        <p:txBody>
          <a:bodyPr>
            <a:normAutofit fontScale="70000" lnSpcReduction="20000"/>
          </a:bodyPr>
          <a:lstStyle/>
          <a:p>
            <a:pPr>
              <a:buNone/>
            </a:pPr>
            <a:r>
              <a:rPr lang="en-GB" dirty="0" smtClean="0"/>
              <a:t>WHITE HAT –The term ’white hat’ in internet slang refers to an ethical computer hacker ,or a computer security expert, who specializes in penetration testing and in other testing methodologies that ensures other security of an organization’s information systems.</a:t>
            </a:r>
            <a:endParaRPr lang="en-GB" dirty="0"/>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2CDCDC"/>
                </a:solidFill>
                <a:latin typeface="Algerian" pitchFamily="82" charset="0"/>
              </a:rPr>
              <a:t>CONCLUSION</a:t>
            </a:r>
            <a:endParaRPr lang="en-GB" dirty="0">
              <a:solidFill>
                <a:srgbClr val="2CDCDC"/>
              </a:solidFill>
              <a:latin typeface="Algerian" pitchFamily="82" charset="0"/>
            </a:endParaRPr>
          </a:p>
        </p:txBody>
      </p:sp>
      <p:sp>
        <p:nvSpPr>
          <p:cNvPr id="4" name="Content Placeholder 3"/>
          <p:cNvSpPr>
            <a:spLocks noGrp="1"/>
          </p:cNvSpPr>
          <p:nvPr>
            <p:ph sz="half" idx="1"/>
          </p:nvPr>
        </p:nvSpPr>
        <p:spPr>
          <a:xfrm>
            <a:off x="457200" y="1773936"/>
            <a:ext cx="8003232" cy="2159120"/>
          </a:xfrm>
        </p:spPr>
        <p:txBody>
          <a:bodyPr/>
          <a:lstStyle/>
          <a:p>
            <a:pPr>
              <a:buNone/>
            </a:pPr>
            <a:r>
              <a:rPr lang="en-GB" dirty="0" smtClean="0">
                <a:solidFill>
                  <a:srgbClr val="FF0000"/>
                </a:solidFill>
              </a:rPr>
              <a:t>LIVING IN THE 21</a:t>
            </a:r>
            <a:r>
              <a:rPr lang="en-GB" baseline="30000" dirty="0" smtClean="0">
                <a:solidFill>
                  <a:srgbClr val="FF0000"/>
                </a:solidFill>
              </a:rPr>
              <a:t>ST</a:t>
            </a:r>
            <a:r>
              <a:rPr lang="en-GB" dirty="0" smtClean="0">
                <a:solidFill>
                  <a:srgbClr val="FF0000"/>
                </a:solidFill>
              </a:rPr>
              <a:t> CENTURY WE FACE MANY HIDDEN CYBER ISSUES ON A DAILY BASIS.</a:t>
            </a:r>
          </a:p>
          <a:p>
            <a:pPr>
              <a:buNone/>
            </a:pPr>
            <a:r>
              <a:rPr lang="en-GB" dirty="0" smtClean="0">
                <a:solidFill>
                  <a:srgbClr val="FF0000"/>
                </a:solidFill>
              </a:rPr>
              <a:t>HOPE THIS PRESENTATION HELPS YOU LEARN SOMETHIMG NEW</a:t>
            </a:r>
            <a:endParaRPr lang="en-GB" dirty="0">
              <a:solidFill>
                <a:srgbClr val="FF0000"/>
              </a:solidFill>
            </a:endParaRPr>
          </a:p>
        </p:txBody>
      </p:sp>
      <p:sp>
        <p:nvSpPr>
          <p:cNvPr id="8" name="Content Placeholder 7"/>
          <p:cNvSpPr>
            <a:spLocks noGrp="1"/>
          </p:cNvSpPr>
          <p:nvPr>
            <p:ph sz="half" idx="2"/>
          </p:nvPr>
        </p:nvSpPr>
        <p:spPr>
          <a:xfrm>
            <a:off x="1187624" y="3933056"/>
            <a:ext cx="6984776" cy="2556000"/>
          </a:xfrm>
          <a:solidFill>
            <a:schemeClr val="bg1">
              <a:lumMod val="95000"/>
              <a:lumOff val="5000"/>
            </a:schemeClr>
          </a:solidFill>
        </p:spPr>
        <p:txBody>
          <a:bodyPr/>
          <a:lstStyle/>
          <a:p>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buNone/>
            </a:pP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THANKS FOR WATCHING</a:t>
            </a:r>
            <a:endPar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endParaRPr lang="en-GB" dirty="0"/>
          </a:p>
        </p:txBody>
      </p:sp>
    </p:spTree>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231</TotalTime>
  <Words>259</Words>
  <Application>Microsoft Office PowerPoint</Application>
  <PresentationFormat>On-screen Show (4:3)</PresentationFormat>
  <Paragraphs>28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Module</vt:lpstr>
      <vt:lpstr>Welcome to our Internet safety powerpoint presentation</vt:lpstr>
      <vt:lpstr>Cyber Bullying!</vt:lpstr>
      <vt:lpstr>Online Safety</vt:lpstr>
      <vt:lpstr>Report Cyber-Bullying!</vt:lpstr>
      <vt:lpstr>TYPES OF HACKERS !</vt:lpstr>
      <vt:lpstr>CONCLUSION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Bullying</dc:title>
  <dc:creator>Windows User</dc:creator>
  <cp:lastModifiedBy>E-police</cp:lastModifiedBy>
  <cp:revision>24</cp:revision>
  <dcterms:created xsi:type="dcterms:W3CDTF">2018-11-29T19:06:37Z</dcterms:created>
  <dcterms:modified xsi:type="dcterms:W3CDTF">2018-12-07T15:11:11Z</dcterms:modified>
</cp:coreProperties>
</file>